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000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per Lind" initials="" lastIdx="2" clrIdx="0"/>
  <p:cmAuthor id="1" name="Beth Powell"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2" y="5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17a5316c9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17a5316c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17a5316c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17a5316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17a5316c9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17a5316c9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17a5316c9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17a5316c9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17a5316c9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17a5316c9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17a5316c9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17a5316c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17a5316c9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17a5316c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cy-8lPVKLIo"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eVm063xmno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X_xR5Kes4R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4GhbMhQLQ_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r_gCOs6vLz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OmJ-4B-mS-Y"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The History of Math</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From Ancient to Modern Times</a:t>
            </a: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Note:</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will be moments you have no idea what the videos are talking about.</a:t>
            </a:r>
            <a:endParaRPr/>
          </a:p>
          <a:p>
            <a:pPr marL="0" lvl="0" indent="0" algn="l" rtl="0">
              <a:spcBef>
                <a:spcPts val="1600"/>
              </a:spcBef>
              <a:spcAft>
                <a:spcPts val="0"/>
              </a:spcAft>
              <a:buNone/>
            </a:pPr>
            <a:r>
              <a:rPr lang="en"/>
              <a:t>THAT’S OK!</a:t>
            </a:r>
            <a:endParaRPr/>
          </a:p>
          <a:p>
            <a:pPr marL="0" lvl="0" indent="0" algn="l" rtl="0">
              <a:spcBef>
                <a:spcPts val="1600"/>
              </a:spcBef>
              <a:spcAft>
                <a:spcPts val="0"/>
              </a:spcAft>
              <a:buNone/>
            </a:pPr>
            <a:r>
              <a:rPr lang="en"/>
              <a:t>You might want to watch this with family members so you can talk about it as you’re watching. They might have no idea what they are talking about either.</a:t>
            </a:r>
            <a:endParaRPr/>
          </a:p>
          <a:p>
            <a:pPr marL="0" lvl="0" indent="0" algn="l" rtl="0">
              <a:spcBef>
                <a:spcPts val="1600"/>
              </a:spcBef>
              <a:spcAft>
                <a:spcPts val="0"/>
              </a:spcAft>
              <a:buNone/>
            </a:pPr>
            <a:r>
              <a:rPr lang="en"/>
              <a:t>THAT’S OK!</a:t>
            </a:r>
            <a:endParaRPr/>
          </a:p>
          <a:p>
            <a:pPr marL="0" lvl="0" indent="0" algn="l" rtl="0">
              <a:spcBef>
                <a:spcPts val="1600"/>
              </a:spcBef>
              <a:spcAft>
                <a:spcPts val="0"/>
              </a:spcAft>
              <a:buNone/>
            </a:pPr>
            <a:r>
              <a:rPr lang="en"/>
              <a:t>You might enjoy this more if you watch one video per day! </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311700" y="1152475"/>
            <a:ext cx="3854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solidFill>
                  <a:srgbClr val="030303"/>
                </a:solidFill>
                <a:highlight>
                  <a:srgbClr val="F9F9F9"/>
                </a:highlight>
                <a:latin typeface="Roboto"/>
                <a:ea typeface="Roboto"/>
                <a:cs typeface="Roboto"/>
                <a:sym typeface="Roboto"/>
              </a:rPr>
              <a:t>An animated movie on the development of numbers throughout history.</a:t>
            </a:r>
            <a:endParaRPr dirty="0"/>
          </a:p>
        </p:txBody>
      </p:sp>
      <p:pic>
        <p:nvPicPr>
          <p:cNvPr id="67" name="Google Shape;67;p15" descr="WEBSITE: http://www.teachertube.com/math&#10;&#10;An animated movie on the development of numbers throughout history." title="History of Mathematics">
            <a:hlinkClick r:id="rId3"/>
          </p:cNvPr>
          <p:cNvPicPr preferRelativeResize="0"/>
          <p:nvPr/>
        </p:nvPicPr>
        <p:blipFill>
          <a:blip r:embed="rId4">
            <a:alphaModFix/>
          </a:blip>
          <a:stretch>
            <a:fillRect/>
          </a:stretch>
        </p:blipFill>
        <p:spPr>
          <a:xfrm>
            <a:off x="4387650" y="857250"/>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body" idx="1"/>
          </p:nvPr>
        </p:nvSpPr>
        <p:spPr>
          <a:xfrm>
            <a:off x="311700" y="1152475"/>
            <a:ext cx="3793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Math is full of symbols: lines, dots, arrows, English letters, Greek letters, superscripts, subscripts ... it can look like an illegible jumble. Where did all of these symbols come from? John David Walters shares the origins of mathematical symbols, and illuminates why they’re still so important in the field today.</a:t>
            </a:r>
            <a:endParaRPr/>
          </a:p>
        </p:txBody>
      </p:sp>
      <p:pic>
        <p:nvPicPr>
          <p:cNvPr id="73" name="Google Shape;73;p16" descr="Sign up for our newsletter here: https://ed.ted.com/newsletter&#10;&#10;View full lesson: https://ed.ted.com/lessons/where-do-math-symbols-come-from-john-david-walters&#10;&#10;Math is full of symbols: lines, dots, arrows, English letters, Greek letters, superscripts, subscripts ... it can look like an illegible jumble. Where did all of these symbols come from? John David Walters shares the origins of mathematical symbols, and illuminates why they’re still so important in the field today. &#10;&#10;Lesson by John David Walters, directed by Chris Bishop.&#10;&#10;Thank you so much to our patrons for your support! Without you this video would not be possible.&#10;Neil Harrison, Srikote Naewchampa, Benjamin &amp; Shannon Pinder, Govind Shukla, Tejas Dc, Khalifa Alhulail, Faiza Imtiaz, Martin Stephen, Tyler Yoshizumi, Jerome Froelich, Jose Schroeder, Dan Paterniti, Jose Henrique Leopoldo e Silva, Mullaiarasu Sundaramurthy, Antinfinity, Gaurav Rana, Elnathan Joshua Bangayan, Elizabeth Cruz, Caleb Ross, Michael James Busa, Quinn Shen, Joshua Plant.&#10;&#10;Check out our Patreon page: https://www.patreon.com/teded" title="Where do math symbols come from? - John David Walters">
            <a:hlinkClick r:id="rId3"/>
          </p:cNvPr>
          <p:cNvPicPr preferRelativeResize="0"/>
          <p:nvPr/>
        </p:nvPicPr>
        <p:blipFill>
          <a:blip r:embed="rId4">
            <a:alphaModFix/>
          </a:blip>
          <a:stretch>
            <a:fillRect/>
          </a:stretch>
        </p:blipFill>
        <p:spPr>
          <a:xfrm>
            <a:off x="4326200" y="1078475"/>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311700" y="1152475"/>
            <a:ext cx="3621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30303"/>
                </a:solidFill>
                <a:highlight>
                  <a:srgbClr val="F9F9F9"/>
                </a:highlight>
                <a:latin typeface="Roboto"/>
                <a:ea typeface="Roboto"/>
                <a:cs typeface="Roboto"/>
                <a:sym typeface="Roboto"/>
              </a:rPr>
              <a:t>Would mathematics exist if people didn't? Did we create mathematical concepts to help us understand the world around us, or is math the native language of the universe itself? Jeff Dekofsky traces some famous arguments in this ancient and hotly debated question. </a:t>
            </a:r>
            <a:endParaRPr>
              <a:solidFill>
                <a:srgbClr val="030303"/>
              </a:solidFill>
              <a:highlight>
                <a:srgbClr val="F9F9F9"/>
              </a:highlight>
              <a:latin typeface="Roboto"/>
              <a:ea typeface="Roboto"/>
              <a:cs typeface="Roboto"/>
              <a:sym typeface="Roboto"/>
            </a:endParaRPr>
          </a:p>
          <a:p>
            <a:pPr marL="0" lvl="0" indent="0" algn="l" rtl="0">
              <a:spcBef>
                <a:spcPts val="1600"/>
              </a:spcBef>
              <a:spcAft>
                <a:spcPts val="0"/>
              </a:spcAft>
              <a:buClr>
                <a:schemeClr val="dk1"/>
              </a:buClr>
              <a:buSzPts val="1100"/>
              <a:buFont typeface="Arial"/>
              <a:buNone/>
            </a:pPr>
            <a:endParaRPr>
              <a:solidFill>
                <a:schemeClr val="dk1"/>
              </a:solidFill>
            </a:endParaRPr>
          </a:p>
          <a:p>
            <a:pPr marL="0" lvl="0" indent="0" algn="l" rtl="0">
              <a:spcBef>
                <a:spcPts val="1600"/>
              </a:spcBef>
              <a:spcAft>
                <a:spcPts val="0"/>
              </a:spcAft>
              <a:buClr>
                <a:schemeClr val="dk1"/>
              </a:buClr>
              <a:buSzPts val="1100"/>
              <a:buFont typeface="Arial"/>
              <a:buNone/>
            </a:pPr>
            <a:endParaRPr>
              <a:solidFill>
                <a:srgbClr val="030303"/>
              </a:solidFill>
              <a:highlight>
                <a:srgbClr val="F9F9F9"/>
              </a:highlight>
              <a:latin typeface="Roboto"/>
              <a:ea typeface="Roboto"/>
              <a:cs typeface="Roboto"/>
              <a:sym typeface="Roboto"/>
            </a:endParaRPr>
          </a:p>
          <a:p>
            <a:pPr marL="0" lvl="0" indent="0" algn="l" rtl="0">
              <a:spcBef>
                <a:spcPts val="1600"/>
              </a:spcBef>
              <a:spcAft>
                <a:spcPts val="1600"/>
              </a:spcAft>
              <a:buNone/>
            </a:pPr>
            <a:endParaRPr/>
          </a:p>
        </p:txBody>
      </p:sp>
      <p:pic>
        <p:nvPicPr>
          <p:cNvPr id="79" name="Google Shape;79;p17" descr="View full lesson: http://ed.ted.com/lessons/is-math-discovered-or-invented-jeff-dekofsky&#10;&#10;Would mathematics exist if people didn't? Did we create mathematical concepts to help us understand the world around us, or is math the native language of the universe itself? Jeff Dekofsky traces some famous arguments in this ancient and hotly debated question. &#10;&#10;Lesson by Jeff Dekofsky, animation by The Tremendousness Collective." title="Is math discovered or invented? - Jeff Dekofsky">
            <a:hlinkClick r:id="rId3"/>
          </p:cNvPr>
          <p:cNvPicPr preferRelativeResize="0"/>
          <p:nvPr/>
        </p:nvPicPr>
        <p:blipFill>
          <a:blip r:embed="rId4">
            <a:alphaModFix/>
          </a:blip>
          <a:stretch>
            <a:fillRect/>
          </a:stretch>
        </p:blipFill>
        <p:spPr>
          <a:xfrm>
            <a:off x="4260300" y="956319"/>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274950" y="858550"/>
            <a:ext cx="4063500" cy="365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Maryam Mirzakhani wins 2014 Fields medal. </a:t>
            </a:r>
            <a:r>
              <a:rPr lang="en">
                <a:solidFill>
                  <a:srgbClr val="222222"/>
                </a:solidFill>
                <a:highlight>
                  <a:srgbClr val="FFFFFF"/>
                </a:highlight>
              </a:rPr>
              <a:t>The </a:t>
            </a:r>
            <a:r>
              <a:rPr lang="en" b="1">
                <a:solidFill>
                  <a:srgbClr val="222222"/>
                </a:solidFill>
                <a:highlight>
                  <a:srgbClr val="FFFFFF"/>
                </a:highlight>
              </a:rPr>
              <a:t>medal</a:t>
            </a:r>
            <a:r>
              <a:rPr lang="en">
                <a:solidFill>
                  <a:srgbClr val="222222"/>
                </a:solidFill>
                <a:highlight>
                  <a:srgbClr val="FFFFFF"/>
                </a:highlight>
              </a:rPr>
              <a:t> was first awarded in 1936 to the Finnish mathematician Lars Ahlfors and the American mathematician Jesse Douglas, and it has been awarded every four years since 1950. Its purpose is to give recognition and support to younger mathematical researchers who have </a:t>
            </a:r>
            <a:r>
              <a:rPr lang="en" b="1">
                <a:solidFill>
                  <a:srgbClr val="222222"/>
                </a:solidFill>
                <a:highlight>
                  <a:srgbClr val="FFFFFF"/>
                </a:highlight>
              </a:rPr>
              <a:t>made</a:t>
            </a:r>
            <a:r>
              <a:rPr lang="en">
                <a:solidFill>
                  <a:srgbClr val="222222"/>
                </a:solidFill>
                <a:highlight>
                  <a:srgbClr val="FFFFFF"/>
                </a:highlight>
              </a:rPr>
              <a:t> major contributions.</a:t>
            </a:r>
            <a:r>
              <a:rPr lang="en"/>
              <a:t>Maryam is the first woman to receive it.</a:t>
            </a:r>
            <a:endParaRPr/>
          </a:p>
          <a:p>
            <a:pPr marL="0" lvl="0" indent="0" algn="l" rtl="0">
              <a:spcBef>
                <a:spcPts val="1600"/>
              </a:spcBef>
              <a:spcAft>
                <a:spcPts val="0"/>
              </a:spcAft>
              <a:buClr>
                <a:schemeClr val="dk1"/>
              </a:buClr>
              <a:buSzPts val="1100"/>
              <a:buFont typeface="Arial"/>
              <a:buNone/>
            </a:pPr>
            <a:endParaRPr/>
          </a:p>
          <a:p>
            <a:pPr marL="0" lvl="0" indent="0" algn="l" rtl="0">
              <a:spcBef>
                <a:spcPts val="0"/>
              </a:spcBef>
              <a:spcAft>
                <a:spcPts val="1600"/>
              </a:spcAft>
              <a:buNone/>
            </a:pPr>
            <a:endParaRPr/>
          </a:p>
        </p:txBody>
      </p:sp>
      <p:pic>
        <p:nvPicPr>
          <p:cNvPr id="85" name="Google Shape;85;p18" descr="Maryam Mirzakhani wins 2014 Fields medal.&#10;&#10;She is the first woman to receive it." title="Maryam Mirzakhani wins 2014 Fields medal - first woman to do so">
            <a:hlinkClick r:id="rId3"/>
          </p:cNvPr>
          <p:cNvPicPr preferRelativeResize="0"/>
          <p:nvPr/>
        </p:nvPicPr>
        <p:blipFill>
          <a:blip r:embed="rId4">
            <a:alphaModFix/>
          </a:blip>
          <a:stretch>
            <a:fillRect/>
          </a:stretch>
        </p:blipFill>
        <p:spPr>
          <a:xfrm>
            <a:off x="4510575" y="1017725"/>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body" idx="1"/>
          </p:nvPr>
        </p:nvSpPr>
        <p:spPr>
          <a:xfrm>
            <a:off x="247400" y="2116875"/>
            <a:ext cx="3817800" cy="1152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What do mathematicians do now? Why do they do it? </a:t>
            </a:r>
            <a:endParaRPr/>
          </a:p>
        </p:txBody>
      </p:sp>
      <p:pic>
        <p:nvPicPr>
          <p:cNvPr id="91" name="Google Shape;91;p19" descr="Breakthrough Prize in Mathematics 2014 recipients talking about mathematics" title="Breakthrough Prize in Mathematics 2014">
            <a:hlinkClick r:id="rId3"/>
          </p:cNvPr>
          <p:cNvPicPr preferRelativeResize="0"/>
          <p:nvPr/>
        </p:nvPicPr>
        <p:blipFill>
          <a:blip r:embed="rId4">
            <a:alphaModFix/>
          </a:blip>
          <a:stretch>
            <a:fillRect/>
          </a:stretch>
        </p:blipFill>
        <p:spPr>
          <a:xfrm>
            <a:off x="4260300" y="1017725"/>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body" idx="1"/>
          </p:nvPr>
        </p:nvSpPr>
        <p:spPr>
          <a:xfrm>
            <a:off x="311700" y="1582650"/>
            <a:ext cx="3744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The entire field of mathematics summarised in a single map! This shows how pure mathematics and applied mathematics relate to each other and all of the sub-topics they are made from.</a:t>
            </a:r>
            <a:endParaRPr/>
          </a:p>
        </p:txBody>
      </p:sp>
      <p:pic>
        <p:nvPicPr>
          <p:cNvPr id="97" name="Google Shape;97;p20" descr="The entire field of mathematics summarised in a single map! This shows how pure mathematics and applied mathematics relate to each other and all of the sub-topics they are made from.&#10;&#10;If you would like to buy a poster of this map, they are available here: &#10;North America: https://store.dftba.com/products/map-of-mathematics-poster&#10;Everywhere else: http://www.redbubble.com/people/dominicwalliman/works/25095968-the-map-of-mathematics&#10;French version: https://www.redbubble.com/people/dominicwalliman/works/40572671-the-map-of-mathematics-french-version?asc=u&#10;Spanish Version: https://www.redbubble.com/people/dominicwalliman/works/40572693-the-map-of-mathematics-spanish-version?asc=u&#10;&#10;I have also made a version available for educational use which you can find here: https://www.flickr.com/photos/95869671@N08/32264483720/in/dateposted-public/&#10;&#10;To err is to human, and I human a lot. I always try my best to be as correct as possible, but unfortunately I make mistakes. This is the errata where I correct my silly mistakes. My goal is to one day do a video with no errors!&#10;&#10;1. The number one is not a prime number. The definition of a prime number is a number can be divided evenly only by 1, or itself. And it must be a whole number GREATER than 1. (This last bit is the bit I forgot). &#10;&#10;2. In the trigonometry section I drew cos(theta) = opposite / adjacent. This is the kind of thing you learn in high school and guess what. I got it wrong! Dummy. It should be cos(theta) = adjacent / hypotenuse.&#10;&#10;3. My drawing of dice is slightly wrong. Most dice have their opposite sides adding up to 7, so when I drew 3 and 4 next to each other that is incorrect.&#10;&#10;4. I said that the Gödel Incompleteness Theorems implied that mathematics is made up by humans, but that is wrong, just ignore that statement. I have learned more about it now, here is a good video explaining it: https://youtu.be/O4ndIDcDSGc&#10;&#10;5. In the animation about imaginary numbers I drew the real axis as vertical and the imaginary axis as horizontal which is opposite to the conventional way it is done.&#10;&#10;Thanks so much to my supporters on Patreon. I hope to make money from my videos one day, but I’m not there yet! If you enjoy my videos and would like to help me make more this is the best way and I appreciate it very much. https://www.patreon.com/domainofscience&#10;&#10;Here are links to some of the sources I used in this video.&#10;&#10;Links:&#10;Summary of mathematics: https://en.wikipedia.org/wiki/Mathematics&#10;Earliest human counting: http://mathtimeline.weebly.com/early-human-counting-tools.html&#10;First use of zero: https://en.wikipedia.org/wiki/0#History http://www.livescience.com/27853-who-invented-zero.html&#10;First use of negative numbers: https://www.quora.com/Who-is-the-inventor-of-negative-numbers&#10;Renaissance science: https://en.wikipedia.org/wiki/History_of_science_in_the_Renaissance&#10;History of complex numbers: http://rossroessler.tripod.com/ https://en.wikipedia.org/wiki/Mathematics&#10;Proof that pi is irrational: https://www.quora.com/How-do-you-prove-that-pi-is-an-irrational-number &#10;and https://en.wikipedia.org/wiki/Proof_that_%CF%80_is_irrational#Laczkovich.27s_proof&#10;&#10;Also, if you enjoyed this video, you will probably like my science books, available in all good books shops around the work and is printed in 16 languages. Links are below or just search for Professor Astro Cat. They are fun children's books aimed at the age range 7-12. But they are also a hit with adults who want good explanations of science. The books have won awards and the app won a Webby.&#10;&#10;Frontiers of Space: http://nobrow.net/shop/professor-astro-cats-frontiers-of-space/&#10;Atomic Adventure: http://nobrow.net/shop/professor-astro-cats-atomic-adventure/&#10;Intergalactic Activity Book: http://nobrow.net/shop/professor-astro-cats-intergalactic-activity-book/&#10;Solar System App: http://www.minilabstudios.com/apps/professor-astro-cats-solar-system/&#10;&#10;Find me on twitter, instagram, and my website:&#10;http://dominicwalliman.com&#10;https://twitter.com/DominicWalliman&#10;https://www.instagram.com/dominicwalliman&#10;https://www.facebook.com/dominicwalliman" title="The Map of Mathematics">
            <a:hlinkClick r:id="rId3"/>
          </p:cNvPr>
          <p:cNvPicPr preferRelativeResize="0"/>
          <p:nvPr/>
        </p:nvPicPr>
        <p:blipFill>
          <a:blip r:embed="rId4">
            <a:alphaModFix/>
          </a:blip>
          <a:stretch>
            <a:fillRect/>
          </a:stretch>
        </p:blipFill>
        <p:spPr>
          <a:xfrm>
            <a:off x="4166425" y="1250525"/>
            <a:ext cx="4572000" cy="3429000"/>
          </a:xfrm>
          <a:prstGeom prst="rect">
            <a:avLst/>
          </a:prstGeom>
          <a:noFill/>
          <a:ln>
            <a:noFill/>
          </a:ln>
        </p:spPr>
      </p:pic>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the insatiably curious….BONUS!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On-screen Show (16:9)</PresentationFormat>
  <Paragraphs>19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Roboto</vt:lpstr>
      <vt:lpstr>Simple Light</vt:lpstr>
      <vt:lpstr>The History of Math</vt:lpstr>
      <vt:lpstr>Please Note:</vt:lpstr>
      <vt:lpstr>PowerPoint Presentation</vt:lpstr>
      <vt:lpstr>PowerPoint Presentation</vt:lpstr>
      <vt:lpstr>PowerPoint Presentation</vt:lpstr>
      <vt:lpstr>PowerPoint Presentation</vt:lpstr>
      <vt:lpstr>PowerPoint Presentation</vt:lpstr>
      <vt:lpstr>For the insatiably curious….BONUS!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The History of Math</dc:title>
  <dc:creator>Beth Powell</dc:creator>
  <cp:lastModifiedBy>Beth Powell</cp:lastModifiedBy>
  <cp:revision>2</cp:revision>
  <dcterms:modified xsi:type="dcterms:W3CDTF">2020-05-07T00:47:00Z</dcterms:modified>
</cp:coreProperties>
</file>