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Roboto" panose="02000000000000000000" pitchFamily="2"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4" d="100"/>
          <a:sy n="114" d="100"/>
        </p:scale>
        <p:origin x="72" y="57"/>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17a34069d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17a34069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817a34069d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817a34069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17a34069d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17a34069d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17a34069d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17a34069d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817a34069d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817a34069d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17a34069d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17a34069d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817a34069d_0_4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817a34069d_0_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nkvVR-sKJT8"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vUWKMo5scKY"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H74AayZkpX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i5goUkT1irw"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RJHi7xJV7QY"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icpzi9sX_58"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dirty="0"/>
              <a:t>History of Non-Euclidean Geometry</a:t>
            </a:r>
            <a:endParaRPr sz="3600" dirty="0"/>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By Extra History</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Please Note:</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There will be moments you have no idea what he’s talking about.</a:t>
            </a:r>
            <a:endParaRPr/>
          </a:p>
          <a:p>
            <a:pPr marL="0" lvl="0" indent="0" algn="l" rtl="0">
              <a:spcBef>
                <a:spcPts val="1600"/>
              </a:spcBef>
              <a:spcAft>
                <a:spcPts val="0"/>
              </a:spcAft>
              <a:buNone/>
            </a:pPr>
            <a:r>
              <a:rPr lang="en"/>
              <a:t>THAT’S OK!</a:t>
            </a:r>
            <a:endParaRPr/>
          </a:p>
          <a:p>
            <a:pPr marL="0" lvl="0" indent="0" algn="l" rtl="0">
              <a:spcBef>
                <a:spcPts val="1600"/>
              </a:spcBef>
              <a:spcAft>
                <a:spcPts val="0"/>
              </a:spcAft>
              <a:buNone/>
            </a:pPr>
            <a:r>
              <a:rPr lang="en"/>
              <a:t>You might want to watch this with family members so you can talk about it as you’re watching. They might have no idea what he’s talking about either.</a:t>
            </a:r>
            <a:endParaRPr/>
          </a:p>
          <a:p>
            <a:pPr marL="0" lvl="0" indent="0" algn="l" rtl="0">
              <a:spcBef>
                <a:spcPts val="1600"/>
              </a:spcBef>
              <a:spcAft>
                <a:spcPts val="0"/>
              </a:spcAft>
              <a:buNone/>
            </a:pPr>
            <a:r>
              <a:rPr lang="en"/>
              <a:t>THAT’S OK!</a:t>
            </a:r>
            <a:endParaRPr/>
          </a:p>
          <a:p>
            <a:pPr marL="0" lvl="0" indent="0" algn="l" rtl="0">
              <a:spcBef>
                <a:spcPts val="1600"/>
              </a:spcBef>
              <a:spcAft>
                <a:spcPts val="0"/>
              </a:spcAft>
              <a:buNone/>
            </a:pPr>
            <a:r>
              <a:rPr lang="en"/>
              <a:t>You might enjoy this more if you watch one video per day! </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pic>
        <p:nvPicPr>
          <p:cNvPr id="66" name="Google Shape;66;p15" descr="Before we get into non-Euclidean geometry, we have to know: what even is geometry? What's up with the Pythagorean math cult? Who was Euclid, for that matter? And what the heck is the 5th Postulate?&#10;Support us on Patreon! http://bit.ly/EHPatreon (--More below)&#10;&#10;Subscribe for new episodes every week! http://bit.ly/SubToEC&#10;Grab your Extra Credits gear at the store! http://bit.ly/ExtraStore&#10;&#10;Thanks for participating in this week's discussion! We want you to be aware of our community posting guidelines so that we can have high-quality conversations: https://goo.gl/HkzwQh&#10;&#10;Contribute community subtitles to Extra Credits: http://www.youtube.com/timedtext_cs_panel?c=UCCODtTcd5M1JavPCOr_Uydg&amp;tab=2&#10;&#10;Talk to us on Twitter (@ExtraCreditz): http://bit.ly/ECTweet&#10;Follow us on Facebook: http://bit.ly/ECFBPage&#10;Get our list of recommended games on Steam: http://bit.ly/ECCurator&#10;___________&#10;&#10;Would you like James to speak at your school or organization? For info, contact us at: contact@extra-credits.net&#10;____________&#10;&#10;♪ Get the intro music here!&#10;http://bit.ly/1EQA5N7&#10;   *Music by Demetori: http://bit.ly/1AaJG4H&#10;&#10;♪ Get the outro music here!&#10;http://bit.ly/23isQfx&#10;   *Music by Sean and Dean Kiner: http://bit.ly/1WdBhnm" title="The History of Non-Euclidean Geometry - Sacred Geometry - Extra History - #1">
            <a:hlinkClick r:id="rId3"/>
          </p:cNvPr>
          <p:cNvPicPr preferRelativeResize="0"/>
          <p:nvPr/>
        </p:nvPicPr>
        <p:blipFill>
          <a:blip r:embed="rId4">
            <a:alphaModFix/>
          </a:blip>
          <a:stretch>
            <a:fillRect/>
          </a:stretch>
        </p:blipFill>
        <p:spPr>
          <a:xfrm>
            <a:off x="3834700" y="1053900"/>
            <a:ext cx="4572000" cy="3429000"/>
          </a:xfrm>
          <a:prstGeom prst="rect">
            <a:avLst/>
          </a:prstGeom>
          <a:noFill/>
          <a:ln>
            <a:noFill/>
          </a:ln>
        </p:spPr>
      </p:pic>
      <p:sp>
        <p:nvSpPr>
          <p:cNvPr id="67" name="Google Shape;67;p15"/>
          <p:cNvSpPr txBox="1"/>
          <p:nvPr/>
        </p:nvSpPr>
        <p:spPr>
          <a:xfrm>
            <a:off x="676000" y="1686850"/>
            <a:ext cx="3158700" cy="65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800">
                <a:solidFill>
                  <a:srgbClr val="030303"/>
                </a:solidFill>
                <a:highlight>
                  <a:srgbClr val="F9F9F9"/>
                </a:highlight>
                <a:latin typeface="Roboto"/>
                <a:ea typeface="Roboto"/>
                <a:cs typeface="Roboto"/>
                <a:sym typeface="Roboto"/>
              </a:rPr>
              <a:t>Before we get into non-Euclidean geometry, we have to know: what even is geometry? What's up with the Pythagorean math cult? Who was Euclid, for that matter? And what the heck is the 5th Postulate?</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body" idx="1"/>
          </p:nvPr>
        </p:nvSpPr>
        <p:spPr>
          <a:xfrm>
            <a:off x="311700" y="1152475"/>
            <a:ext cx="31911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30303"/>
                </a:solidFill>
                <a:highlight>
                  <a:srgbClr val="F9F9F9"/>
                </a:highlight>
                <a:latin typeface="Roboto"/>
                <a:ea typeface="Roboto"/>
                <a:cs typeface="Roboto"/>
                <a:sym typeface="Roboto"/>
              </a:rPr>
              <a:t>For hundreds of years, Euclid's geometry disappeared with the fall of the Roman Empire. But in Constantinople, Islamic mathematicians, including Al-Khwarizmi (who gave us the word "algebra") worked long and hard on proving the Fifth Postulate.</a:t>
            </a:r>
            <a:endParaRPr/>
          </a:p>
        </p:txBody>
      </p:sp>
      <p:pic>
        <p:nvPicPr>
          <p:cNvPr id="73" name="Google Shape;73;p16" descr="For hundreds of years, Euclid's geometry disappeared with the fall of the Roman Empire. But in Constantinople, Islamic mathematicians, including Al-Khwarizmi (who gave us the word &quot;algebra&quot;) worked long and hard on proving the Fifth Postulate.&#10;Support us on Patreon! http://bit.ly/EHPatreon (--More below)&#10;&#10;Subscribe for new episodes every week! http://bit.ly/SubToEC&#10;Grab your Extra Credits gear at the store! http://bit.ly/ExtraStore&#10;&#10;Thanks for participating in this week's discussion! We want you to be aware of our community posting guidelines so that we can have high-quality conversations: https://goo.gl/HkzwQh&#10;&#10;Contribute community subtitles to Extra Credits: http://www.youtube.com/timedtext_cs_panel?c=UCCODtTcd5M1JavPCOr_Uydg&amp;tab=2&#10;&#10;Talk to us on Twitter (@ExtraCreditz): http://bit.ly/ECTweet&#10;Follow us on Facebook: http://bit.ly/ECFBPage&#10;Get our list of recommended games on Steam: http://bit.ly/ECCurator&#10;___________&#10;&#10;Would you like James to speak at your school or organization? For info, contact us at: contact@extra-credits.net&#10;____________&#10;&#10;♪ Get the intro music here!&#10;http://bit.ly/1EQA5N7&#10;   *Music by Demetori: http://bit.ly/1AaJG4H&#10;&#10;♪ Get the outro music here!&#10;http://bit.ly/23isQfx&#10;   *Music by Sean and Dean Kiner: http://bit.ly/1WdBhnm" title="The History of Non-Euclidean Geometry - The Great Quest - Extra History - #2">
            <a:hlinkClick r:id="rId3"/>
          </p:cNvPr>
          <p:cNvPicPr preferRelativeResize="0"/>
          <p:nvPr/>
        </p:nvPicPr>
        <p:blipFill>
          <a:blip r:embed="rId4">
            <a:alphaModFix/>
          </a:blip>
          <a:stretch>
            <a:fillRect/>
          </a:stretch>
        </p:blipFill>
        <p:spPr>
          <a:xfrm>
            <a:off x="3655200" y="1170125"/>
            <a:ext cx="4572000" cy="3429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body" idx="1"/>
          </p:nvPr>
        </p:nvSpPr>
        <p:spPr>
          <a:xfrm>
            <a:off x="311700" y="1152475"/>
            <a:ext cx="35721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30303"/>
                </a:solidFill>
                <a:highlight>
                  <a:srgbClr val="F9F9F9"/>
                </a:highlight>
                <a:latin typeface="Roboto"/>
                <a:ea typeface="Roboto"/>
                <a:cs typeface="Roboto"/>
                <a:sym typeface="Roboto"/>
              </a:rPr>
              <a:t>Euclidean geometry eventually found its way back into Europe, inspiring René Descartes to create the Cartesian coordinate system for maps, and Isaac Newton to invent calculus. Both these tools helped humanity understand the world better.</a:t>
            </a:r>
            <a:endParaRPr/>
          </a:p>
        </p:txBody>
      </p:sp>
      <p:pic>
        <p:nvPicPr>
          <p:cNvPr id="79" name="Google Shape;79;p17" descr="Euclidean geometry eventually found its way back into Europe, inspiring René Descartes to create the Cartesian coordinate system for maps, and Isaac Newton to invent calculus. Both these tools helped humanity understand the world better.&#10;Support us on Patreon! http://bit.ly/EHPatreon (--More below)&#10;&#10;Subscribe for new episodes every week! http://bit.ly/SubToEC&#10;Grab your Extra Credits gear at the store! http://bit.ly/ExtraStore&#10;&#10;Thanks for participating in this week's discussion! We want you to be aware of our community posting guidelines so that we can have high-quality conversations: https://goo.gl/HkzwQh&#10;&#10;Contribute community subtitles to Extra Credits: http://www.youtube.com/timedtext_cs_panel?c=UCCODtTcd5M1JavPCOr_Uydg&amp;tab=2&#10;&#10;Talk to us on Twitter (@ExtraCreditz): http://bit.ly/ECTweet&#10;Follow us on Facebook: http://bit.ly/ECFBPage&#10;Get our list of recommended games on Steam: http://bit.ly/ECCurator&#10;___________&#10;&#10;Would you like James to speak at your school or organization? For info, contact us at: contact@extra-credits.net&#10;____________&#10;&#10;♪ Get the intro music here!&#10;http://bit.ly/1EQA5N7&#10;   *Music by Demetori: http://bit.ly/1AaJG4H&#10;&#10;♪ Get the outro music here!&#10;http://bit.ly/23isQfx&#10;   *Music by Sean and Dean Kiner: http://bit.ly/1WdBhnm" title="The History of Non-Euclidean Geometry - Squaring the Circle - Extra History - #3">
            <a:hlinkClick r:id="rId3"/>
          </p:cNvPr>
          <p:cNvPicPr preferRelativeResize="0"/>
          <p:nvPr/>
        </p:nvPicPr>
        <p:blipFill>
          <a:blip r:embed="rId4">
            <a:alphaModFix/>
          </a:blip>
          <a:stretch>
            <a:fillRect/>
          </a:stretch>
        </p:blipFill>
        <p:spPr>
          <a:xfrm>
            <a:off x="4073075" y="857250"/>
            <a:ext cx="4572000" cy="3429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311700" y="1152475"/>
            <a:ext cx="42603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30303"/>
                </a:solidFill>
                <a:highlight>
                  <a:srgbClr val="F9F9F9"/>
                </a:highlight>
                <a:latin typeface="Roboto"/>
                <a:ea typeface="Roboto"/>
                <a:cs typeface="Roboto"/>
                <a:sym typeface="Roboto"/>
              </a:rPr>
              <a:t>In the early 19th century, people started to wonder if the Fifth Postulate couldn't be proven at all--meaning that it could be right, but it could also be wrong. Bolyai, Lobachevsky, and Riemann started exploring hyperbolic geometry and other strange realms...</a:t>
            </a:r>
            <a:endParaRPr/>
          </a:p>
        </p:txBody>
      </p:sp>
      <p:pic>
        <p:nvPicPr>
          <p:cNvPr id="85" name="Google Shape;85;p18" descr="In the early 19th century, people started to wonder if the Fifth Postulate couldn't be proven at all--meaning that it could be right, but it could also be wrong. Bolyai, Lobachevsky, and Riemann started exploring hyperbolic geometry and other strange realms...&#10;Support us on Patreon! http://bit.ly/EHPatreon (--More below)&#10;&#10;Subscribe for new episodes every week! http://bit.ly/SubToEC&#10;Grab your Extra Credits gear at the store! http://bit.ly/ExtraStore&#10;&#10;Thanks for participating in this week's discussion! We want you to be aware of our community posting guidelines so that we can have high-quality conversations: https://goo.gl/HkzwQh&#10;&#10;Contribute community subtitles to Extra Credits: http://www.youtube.com/timedtext_cs_panel?c=UCCODtTcd5M1JavPCOr_Uydg&amp;tab=2&#10;&#10;Talk to us on Twitter (@ExtraCreditz): http://bit.ly/ECTweet&#10;Follow us on Facebook: http://bit.ly/ECFBPage&#10;Get our list of recommended games on Steam: http://bit.ly/ECCurator&#10;___________&#10;&#10;Would you like James to speak at your school or organization? For info, contact us at: contact@extra-credits.net&#10;____________&#10;&#10;♪ Get the intro music here!&#10;http://bit.ly/1EQA5N7&#10;   *Music by Demetori: http://bit.ly/1AaJG4H&#10;&#10;♪ Get the outro music here!&#10;http://bit.ly/23isQfx&#10;   *Music by Sean and Dean Kiner: http://bit.ly/1WdBhnm" title="The History of Non-Euclidean Geometry - A Most Terrible Possibility - Extra History - #4">
            <a:hlinkClick r:id="rId3"/>
          </p:cNvPr>
          <p:cNvPicPr preferRelativeResize="0"/>
          <p:nvPr/>
        </p:nvPicPr>
        <p:blipFill>
          <a:blip r:embed="rId4">
            <a:alphaModFix/>
          </a:blip>
          <a:stretch>
            <a:fillRect/>
          </a:stretch>
        </p:blipFill>
        <p:spPr>
          <a:xfrm>
            <a:off x="4675225" y="971550"/>
            <a:ext cx="4267200" cy="3200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body" idx="1"/>
          </p:nvPr>
        </p:nvSpPr>
        <p:spPr>
          <a:xfrm>
            <a:off x="348575" y="863550"/>
            <a:ext cx="3522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30303"/>
                </a:solidFill>
                <a:highlight>
                  <a:srgbClr val="F9F9F9"/>
                </a:highlight>
                <a:latin typeface="Roboto"/>
                <a:ea typeface="Roboto"/>
                <a:cs typeface="Roboto"/>
                <a:sym typeface="Roboto"/>
              </a:rPr>
              <a:t>Up until the 20th century, people assumed light behaved like a wave, passing through the "aether wind"--a fluid with incomprehensible properties. When the Michelson-Morley experiment disproved the aether's existence, Einstein put out the theory of relativity--that space and time were part of the same package.</a:t>
            </a:r>
            <a:endParaRPr/>
          </a:p>
        </p:txBody>
      </p:sp>
      <p:pic>
        <p:nvPicPr>
          <p:cNvPr id="91" name="Google Shape;91;p19" descr="Up until the 20th century, people assumed light behaved like a wave, passing through the &quot;aether wind&quot;--a fluid with incomprehensible properties. When the Michelson-Morley experiment disproved the aether's existence, Einstein put out the theory of relativity--that space and time were part of the same package.&#10;Support us on Patreon! http://bit.ly/EHPatreon (--More below)&#10;&#10;Subscribe for new episodes every week! http://bit.ly/SubToEC&#10;Grab your Extra Credits gear at the store! http://bit.ly/ExtraStore&#10;&#10;Thanks for participating in this week's discussion! We want you to be aware of our community posting guidelines so that we can have high-quality conversations: https://goo.gl/HkzwQh&#10;&#10;Contribute community subtitles to Extra Credits: http://www.youtube.com/timedtext_cs_panel?c=UCCODtTcd5M1JavPCOr_Uydg&amp;tab=2&#10;&#10;Talk to us on Twitter (@ExtraCreditz): http://bit.ly/ECTweet&#10;Follow us on Facebook: http://bit.ly/ECFBPage&#10;Get our list of recommended games on Steam: http://bit.ly/ECCurator&#10;___________&#10;&#10;Would you like James to speak at your school or organization? For info, contact us at: contact@extra-credits.net&#10;____________&#10;&#10;♪ Get the intro music here!&#10;http://bit.ly/1EQA5N7&#10;   *Music by Demetori: http://bit.ly/1AaJG4H&#10;&#10;♪ Get the outro music here!&#10;http://bit.ly/23isQfx&#10;   *Music by Sean and Dean Kiner: http://bit.ly/1WdBhnm" title="The History of Non-Euclidean Geometry - The World We Know - Extra History - #5">
            <a:hlinkClick r:id="rId3"/>
          </p:cNvPr>
          <p:cNvPicPr preferRelativeResize="0"/>
          <p:nvPr/>
        </p:nvPicPr>
        <p:blipFill>
          <a:blip r:embed="rId4">
            <a:alphaModFix/>
          </a:blip>
          <a:stretch>
            <a:fillRect/>
          </a:stretch>
        </p:blipFill>
        <p:spPr>
          <a:xfrm>
            <a:off x="4023875" y="1135625"/>
            <a:ext cx="4572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body" idx="1"/>
          </p:nvPr>
        </p:nvSpPr>
        <p:spPr>
          <a:xfrm>
            <a:off x="311700" y="1152475"/>
            <a:ext cx="35598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30303"/>
                </a:solidFill>
                <a:highlight>
                  <a:srgbClr val="F9F9F9"/>
                </a:highlight>
                <a:latin typeface="Roboto"/>
                <a:ea typeface="Roboto"/>
                <a:cs typeface="Roboto"/>
                <a:sym typeface="Roboto"/>
              </a:rPr>
              <a:t>You gently corrected out our math mistakes and artistic slip-ups, and we're here to tell you it was all part of Bismarck's plans--er, it's Euclid's fault. Time for another episode of Lies!</a:t>
            </a:r>
            <a:endParaRPr/>
          </a:p>
        </p:txBody>
      </p:sp>
      <p:pic>
        <p:nvPicPr>
          <p:cNvPr id="97" name="Google Shape;97;p20" descr="You gently corrected out our math mistakes and artistic slip-ups, and we're here to tell you it was all part of Bismarck's plans--er, it's Euclid's fault. Time for another episode of Lies!&#10;Support us on Patreon! http://bit.ly/EHPatreon (--More below)&#10;&#10;Grab your Extra Credits gear at the store! http://bit.ly/ExtraStore&#10;Subscribe for new episodes every Saturday! http://bit.ly/SubToEC&#10;&#10;Talk to us on Twitter (@ExtraCreditz): http://bit.ly/ECTweet&#10;Follow us on Facebook: http://bit.ly/ECFBPage&#10;Get our list of recommended games on Steam: http://bit.ly/ECCurator&#10;____________&#10;&#10;♪ Get the intro music here!&#10;http://bit.ly/1EQA5N7&#10;   *Music by Demetori: http://bit.ly/1AaJG4H&#10;&#10;♪ Get the outro music here!&#10;   *Music by Sean and Dean Kiner: http://bit.ly/1WdBhnm" title="History of Non-Euclidean Geometry - Lies - Extra History - #6">
            <a:hlinkClick r:id="rId3"/>
          </p:cNvPr>
          <p:cNvPicPr preferRelativeResize="0"/>
          <p:nvPr/>
        </p:nvPicPr>
        <p:blipFill>
          <a:blip r:embed="rId4">
            <a:alphaModFix/>
          </a:blip>
          <a:stretch>
            <a:fillRect/>
          </a:stretch>
        </p:blipFill>
        <p:spPr>
          <a:xfrm>
            <a:off x="4146800" y="691425"/>
            <a:ext cx="4572000" cy="342900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339</Words>
  <Application>Microsoft Office PowerPoint</Application>
  <PresentationFormat>On-screen Show (16:9)</PresentationFormat>
  <Paragraphs>17</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Roboto</vt:lpstr>
      <vt:lpstr>Simple Light</vt:lpstr>
      <vt:lpstr>History of Non-Euclidean Geometry</vt:lpstr>
      <vt:lpstr>Please Note: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History of Non-Euclidean Geometry</dc:title>
  <dc:creator>Beth Powell</dc:creator>
  <cp:lastModifiedBy>Beth Powell</cp:lastModifiedBy>
  <cp:revision>2</cp:revision>
  <dcterms:modified xsi:type="dcterms:W3CDTF">2020-05-07T00:47:27Z</dcterms:modified>
</cp:coreProperties>
</file>